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png!sw800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45" r:id="rId1"/>
  </p:sldMasterIdLst>
  <p:sldIdLst>
    <p:sldId id="286" r:id="rId2"/>
    <p:sldId id="259" r:id="rId3"/>
    <p:sldId id="302" r:id="rId4"/>
    <p:sldId id="288" r:id="rId5"/>
    <p:sldId id="300" r:id="rId6"/>
    <p:sldId id="289" r:id="rId7"/>
    <p:sldId id="290" r:id="rId8"/>
    <p:sldId id="298" r:id="rId9"/>
    <p:sldId id="299" r:id="rId10"/>
    <p:sldId id="291" r:id="rId11"/>
    <p:sldId id="294" r:id="rId12"/>
    <p:sldId id="295" r:id="rId13"/>
    <p:sldId id="30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56"/>
    <a:srgbClr val="FFFFFF"/>
    <a:srgbClr val="FFB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/>
    <p:restoredTop sz="94689"/>
  </p:normalViewPr>
  <p:slideViewPr>
    <p:cSldViewPr snapToGrid="0">
      <p:cViewPr varScale="1">
        <p:scale>
          <a:sx n="147" d="100"/>
          <a:sy n="147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1937-0ABC-054D-726E-BC127A9F1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28E6F-2C83-BDEC-E4EB-F6FD7DC96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3C2C6-F8C2-B389-5496-0A69565A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E6310-DCDA-AFDE-B5AF-8BA6735E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B854-C5CD-C479-7894-A8CC1F2E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0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F51A-1103-5E4B-DDCB-76D510AB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F4AF7-A007-E0B0-A0E9-5A0A90F76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6804E-356D-36F4-5CB3-FB22C3C1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921EC-152F-F34C-8F47-DE595D84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8941-3CA3-8182-F2BF-84C70C62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0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62D72-AE32-CF1E-FB26-AF7F5C51A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89E8A-8D53-11E5-8AFD-E322000B2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01AFB-983F-754C-B167-CD0695ED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E7376-6FC5-37E8-E564-B7DB96E3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1AED9-50A2-6D2D-4F58-EEF2167D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6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2EF2-AD6F-0BA9-3F09-5E62566D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6121-45A1-1D10-9F1C-6D044244E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89E65-9427-CE4D-32D1-98F77251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DBBAC-E161-DF46-6ECA-AE1FFF26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C7F7B-B41C-F2D6-70FE-9A406AB7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DC2C-5932-36FC-FC5E-A91937E6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7CE6A-0F9D-FF8A-677B-3DA187266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71F3C-63E9-0FB8-89A1-4ED09D25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1F6ED-88EC-F71C-FF64-3E279A99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6A5A4-2A25-9A41-7413-16B21F74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8BFD-A103-474E-4303-E10F4097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74C46-B30F-44A4-B24F-B02FFDFCB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438BB-E430-8E06-6ABF-DB93C0E85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FEAA9-E88E-110A-EA31-09CD6D97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0EF69-82FC-BE1B-11A2-11837D5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3E8B9-27BC-B13B-FAB3-31804C7B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6B94-0872-23D5-969C-8086C125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91796-14A8-6538-DD1C-EA2E73E3F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121F-DAC0-2ABF-CAF3-446826B00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79D39-A6F4-CAAE-6E17-D564171D4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7C495-2201-09D5-3702-4D1E930E3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94FB4-E103-A412-25C2-3919C76C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93153-84C3-F6B9-7FEE-1500BEBB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AF0D5-4D3E-F054-1CE8-2B2FBBDB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357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B627-A324-6135-1559-DF147E20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714F2-A919-4E6D-2164-600C6ABA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513C5-3178-58CC-354B-A6BC66F2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552B5-B102-9029-DB6F-2A412F3F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8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B9D0C-8E53-AAA8-1B51-CA2BE8CF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9E002-7996-BF69-95E3-9C9BEDFF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65917-41B8-BE58-66CC-A0611D82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6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FAD5-CBB6-B02F-0068-82C5AC03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EC620-91A0-F126-416D-1424AA13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4275B-2176-61B4-673E-4E5B94281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8E674-9E6A-50B9-E876-45D58413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3FED6-820F-CFC1-F54A-34420F95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E81A5-6AD6-505F-78D8-3AC04A0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6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79ED-D974-2402-01FC-C6F80D9E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B5CBBB-639E-CE69-9438-7AD988BA1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B7B58-7ED2-5795-201C-AC44D9DF0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72547-7DCF-4B2C-6B44-9BC2ADE6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62E7B-10E9-13B6-B666-6B492889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C4B77-D06C-0202-1FA7-1A65A2890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232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B9142-77B0-8E0E-8C08-BE99FE7F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92F3F-D42C-09F9-FA56-988B72D4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6C12A-F563-BFD8-0EDD-BEA52538C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95186-1076-8F4E-6B8A-52A513AF7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00342-8972-A3AA-0898-6E0E2F411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6" r:id="rId1"/>
    <p:sldLayoutId id="2147485047" r:id="rId2"/>
    <p:sldLayoutId id="2147485048" r:id="rId3"/>
    <p:sldLayoutId id="2147485049" r:id="rId4"/>
    <p:sldLayoutId id="2147485050" r:id="rId5"/>
    <p:sldLayoutId id="2147485051" r:id="rId6"/>
    <p:sldLayoutId id="2147485052" r:id="rId7"/>
    <p:sldLayoutId id="2147485053" r:id="rId8"/>
    <p:sldLayoutId id="2147485054" r:id="rId9"/>
    <p:sldLayoutId id="2147485055" r:id="rId10"/>
    <p:sldLayoutId id="21474850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svg"/><Relationship Id="rId3" Type="http://schemas.openxmlformats.org/officeDocument/2006/relationships/image" Target="../media/image27.png!sw800"/><Relationship Id="rId7" Type="http://schemas.openxmlformats.org/officeDocument/2006/relationships/image" Target="../media/image30.gif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0" Type="http://schemas.openxmlformats.org/officeDocument/2006/relationships/image" Target="../media/image2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0D99D-0C52-6360-F7A7-27892ADF7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07425-7F7C-CB75-43A6-98C1A1D20803}"/>
              </a:ext>
            </a:extLst>
          </p:cNvPr>
          <p:cNvSpPr txBox="1"/>
          <p:nvPr/>
        </p:nvSpPr>
        <p:spPr>
          <a:xfrm>
            <a:off x="1296646" y="4707686"/>
            <a:ext cx="959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ADVANCED INTEGRATED RESPONSE &amp; AID ASSISTANT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E7A8B-3DE0-F555-0B56-EB55EAE24B01}"/>
              </a:ext>
            </a:extLst>
          </p:cNvPr>
          <p:cNvSpPr txBox="1"/>
          <p:nvPr/>
        </p:nvSpPr>
        <p:spPr>
          <a:xfrm>
            <a:off x="914396" y="5649015"/>
            <a:ext cx="1036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Rapid response for any emergency, anywhere</a:t>
            </a:r>
          </a:p>
        </p:txBody>
      </p:sp>
      <p:pic>
        <p:nvPicPr>
          <p:cNvPr id="3" name="Picture 2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08DD81C1-5529-D6EC-4BD2-A9DBDD3A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958" y="729474"/>
            <a:ext cx="3570084" cy="36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7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2AA46D-F48C-B187-E4AD-A1C9D9BB7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764C3A-0C03-0E45-C1F5-8999CEB61006}"/>
              </a:ext>
            </a:extLst>
          </p:cNvPr>
          <p:cNvSpPr txBox="1"/>
          <p:nvPr/>
        </p:nvSpPr>
        <p:spPr>
          <a:xfrm>
            <a:off x="1380979" y="339861"/>
            <a:ext cx="10155195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Financing: European Ongoing Space Initiatives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ACF9E-8113-0EE3-9880-16D8BABBE710}"/>
              </a:ext>
            </a:extLst>
          </p:cNvPr>
          <p:cNvSpPr txBox="1"/>
          <p:nvPr/>
        </p:nvSpPr>
        <p:spPr>
          <a:xfrm>
            <a:off x="1769040" y="4034634"/>
            <a:ext cx="303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IMERA (LAUNCH: MID 2026)</a:t>
            </a:r>
          </a:p>
        </p:txBody>
      </p:sp>
      <p:pic>
        <p:nvPicPr>
          <p:cNvPr id="11" name="Picture 10" descr="A blue and white banner with text&#10;&#10;AI-generated content may be incorrect.">
            <a:extLst>
              <a:ext uri="{FF2B5EF4-FFF2-40B4-BE49-F238E27FC236}">
                <a16:creationId xmlns:a16="http://schemas.microsoft.com/office/drawing/2014/main" id="{F685CB54-60AD-B131-34E5-7E187FA4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35" y="1407053"/>
            <a:ext cx="4979180" cy="248959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 descr="A close-up of a globe&#10;&#10;AI-generated content may be incorrect.">
            <a:extLst>
              <a:ext uri="{FF2B5EF4-FFF2-40B4-BE49-F238E27FC236}">
                <a16:creationId xmlns:a16="http://schemas.microsoft.com/office/drawing/2014/main" id="{AF0DF405-B8B6-7D48-7C7B-D9D8CBA4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887" y="1407355"/>
            <a:ext cx="5053392" cy="248928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8FAFBD-2927-31F5-1EF8-F1849D044912}"/>
              </a:ext>
            </a:extLst>
          </p:cNvPr>
          <p:cNvSpPr txBox="1"/>
          <p:nvPr/>
        </p:nvSpPr>
        <p:spPr>
          <a:xfrm>
            <a:off x="7318090" y="4040373"/>
            <a:ext cx="324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IRIS SQUARE (LAUNCH: 2030)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F5CEC489-8C8D-398B-9146-4A952EACE95E}"/>
              </a:ext>
            </a:extLst>
          </p:cNvPr>
          <p:cNvSpPr/>
          <p:nvPr/>
        </p:nvSpPr>
        <p:spPr>
          <a:xfrm>
            <a:off x="5885332" y="4396791"/>
            <a:ext cx="435293" cy="81900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F73828-70F4-FBA3-C099-2CC2671A15A1}"/>
              </a:ext>
            </a:extLst>
          </p:cNvPr>
          <p:cNvSpPr txBox="1"/>
          <p:nvPr/>
        </p:nvSpPr>
        <p:spPr>
          <a:xfrm>
            <a:off x="1711962" y="5346895"/>
            <a:ext cx="4997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</a:rPr>
              <a:t>POTENTIAL FOR 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EUROPEAN FUNDING</a:t>
            </a:r>
          </a:p>
        </p:txBody>
      </p:sp>
      <p:pic>
        <p:nvPicPr>
          <p:cNvPr id="28" name="Picture 27" descr="A bag of money with a euro sign&#10;&#10;AI-generated content may be incorrect.">
            <a:extLst>
              <a:ext uri="{FF2B5EF4-FFF2-40B4-BE49-F238E27FC236}">
                <a16:creationId xmlns:a16="http://schemas.microsoft.com/office/drawing/2014/main" id="{DFC11BC0-0C30-DFFA-96EF-E8E9A5C10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78" y="5158515"/>
            <a:ext cx="966163" cy="1342458"/>
          </a:xfrm>
          <a:prstGeom prst="rect">
            <a:avLst/>
          </a:prstGeom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56873914-FB90-FDB0-9893-C646CA6DF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7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90BC80-954E-F51F-2724-F13E0BE1D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0A3F85-D3A8-356B-01F9-8F994050E65C}"/>
              </a:ext>
            </a:extLst>
          </p:cNvPr>
          <p:cNvSpPr txBox="1"/>
          <p:nvPr/>
        </p:nvSpPr>
        <p:spPr>
          <a:xfrm>
            <a:off x="2738650" y="200791"/>
            <a:ext cx="6714699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Roadmap 2025 - 2030</a:t>
            </a:r>
          </a:p>
        </p:txBody>
      </p:sp>
      <p:pic>
        <p:nvPicPr>
          <p:cNvPr id="8" name="Picture 7" descr="A curved road with white lines&#10;&#10;AI-generated content may be incorrect.">
            <a:extLst>
              <a:ext uri="{FF2B5EF4-FFF2-40B4-BE49-F238E27FC236}">
                <a16:creationId xmlns:a16="http://schemas.microsoft.com/office/drawing/2014/main" id="{1DA320BA-3AD7-7C01-4577-B22539A5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221" y="1503671"/>
            <a:ext cx="7081739" cy="53481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C3E708D-7940-3BFC-65FA-6354334061DC}"/>
              </a:ext>
            </a:extLst>
          </p:cNvPr>
          <p:cNvGrpSpPr/>
          <p:nvPr/>
        </p:nvGrpSpPr>
        <p:grpSpPr>
          <a:xfrm>
            <a:off x="8271485" y="4718750"/>
            <a:ext cx="2142422" cy="2142422"/>
            <a:chOff x="8484938" y="5332389"/>
            <a:chExt cx="1426420" cy="1426420"/>
          </a:xfrm>
        </p:grpSpPr>
        <p:sp>
          <p:nvSpPr>
            <p:cNvPr id="13" name="Connector 12">
              <a:extLst>
                <a:ext uri="{FF2B5EF4-FFF2-40B4-BE49-F238E27FC236}">
                  <a16:creationId xmlns:a16="http://schemas.microsoft.com/office/drawing/2014/main" id="{83118F59-052E-2935-9285-A077301BEADF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  <a:solidFill>
              <a:srgbClr val="FF4B5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04BFB-14A7-74D8-CADD-204A3846C7EE}"/>
                </a:ext>
              </a:extLst>
            </p:cNvPr>
            <p:cNvSpPr txBox="1"/>
            <p:nvPr/>
          </p:nvSpPr>
          <p:spPr>
            <a:xfrm>
              <a:off x="8759795" y="5783799"/>
              <a:ext cx="925542" cy="512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</a:rPr>
                <a:t>2025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4DF4C9-A815-DFBC-EDE1-9BFCE52764E3}"/>
              </a:ext>
            </a:extLst>
          </p:cNvPr>
          <p:cNvGrpSpPr/>
          <p:nvPr/>
        </p:nvGrpSpPr>
        <p:grpSpPr>
          <a:xfrm>
            <a:off x="1747613" y="4533023"/>
            <a:ext cx="1391920" cy="1416250"/>
            <a:chOff x="8484938" y="5332389"/>
            <a:chExt cx="1426420" cy="1426420"/>
          </a:xfrm>
        </p:grpSpPr>
        <p:sp>
          <p:nvSpPr>
            <p:cNvPr id="19" name="Connector 18">
              <a:extLst>
                <a:ext uri="{FF2B5EF4-FFF2-40B4-BE49-F238E27FC236}">
                  <a16:creationId xmlns:a16="http://schemas.microsoft.com/office/drawing/2014/main" id="{E9B00FD5-FC2A-326C-01AF-EF2835FC944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C20317-079D-8669-041B-8D651E504EAA}"/>
                </a:ext>
              </a:extLst>
            </p:cNvPr>
            <p:cNvSpPr txBox="1"/>
            <p:nvPr/>
          </p:nvSpPr>
          <p:spPr>
            <a:xfrm>
              <a:off x="8692213" y="5753211"/>
              <a:ext cx="1067080" cy="576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2026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E4AEAF-3DD2-2795-354D-7B62B9CB5C41}"/>
              </a:ext>
            </a:extLst>
          </p:cNvPr>
          <p:cNvGrpSpPr/>
          <p:nvPr/>
        </p:nvGrpSpPr>
        <p:grpSpPr>
          <a:xfrm>
            <a:off x="3493198" y="2978161"/>
            <a:ext cx="1053270" cy="1053270"/>
            <a:chOff x="8484938" y="5332389"/>
            <a:chExt cx="1426420" cy="1426420"/>
          </a:xfrm>
        </p:grpSpPr>
        <p:sp>
          <p:nvSpPr>
            <p:cNvPr id="25" name="Connector 24">
              <a:extLst>
                <a:ext uri="{FF2B5EF4-FFF2-40B4-BE49-F238E27FC236}">
                  <a16:creationId xmlns:a16="http://schemas.microsoft.com/office/drawing/2014/main" id="{0AAB2E30-E73F-E8D4-1C50-0BAFF00F977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AD36BC-F700-3F35-7329-FA8DD6715674}"/>
                </a:ext>
              </a:extLst>
            </p:cNvPr>
            <p:cNvSpPr txBox="1"/>
            <p:nvPr/>
          </p:nvSpPr>
          <p:spPr>
            <a:xfrm>
              <a:off x="8653501" y="5753210"/>
              <a:ext cx="1144504" cy="625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2027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B61D6F-6C63-4B83-24BF-B4DB9B44340C}"/>
              </a:ext>
            </a:extLst>
          </p:cNvPr>
          <p:cNvGrpSpPr/>
          <p:nvPr/>
        </p:nvGrpSpPr>
        <p:grpSpPr>
          <a:xfrm>
            <a:off x="7783064" y="2833293"/>
            <a:ext cx="861826" cy="861826"/>
            <a:chOff x="8484938" y="5332389"/>
            <a:chExt cx="1426420" cy="1426420"/>
          </a:xfrm>
        </p:grpSpPr>
        <p:sp>
          <p:nvSpPr>
            <p:cNvPr id="29" name="Connector 28">
              <a:extLst>
                <a:ext uri="{FF2B5EF4-FFF2-40B4-BE49-F238E27FC236}">
                  <a16:creationId xmlns:a16="http://schemas.microsoft.com/office/drawing/2014/main" id="{7B202742-B227-9EE2-1DF7-7EE6885A4103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ABA04B-0D7B-5AFA-7B7C-2D65084EBFE7}"/>
                </a:ext>
              </a:extLst>
            </p:cNvPr>
            <p:cNvSpPr txBox="1"/>
            <p:nvPr/>
          </p:nvSpPr>
          <p:spPr>
            <a:xfrm>
              <a:off x="8664347" y="5753212"/>
              <a:ext cx="1122814" cy="611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2028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0329F8-6F20-7FD5-C62D-B340F447AD22}"/>
              </a:ext>
            </a:extLst>
          </p:cNvPr>
          <p:cNvGrpSpPr/>
          <p:nvPr/>
        </p:nvGrpSpPr>
        <p:grpSpPr>
          <a:xfrm>
            <a:off x="5122104" y="2051619"/>
            <a:ext cx="733606" cy="733606"/>
            <a:chOff x="8484938" y="5332389"/>
            <a:chExt cx="1426420" cy="1426420"/>
          </a:xfrm>
        </p:grpSpPr>
        <p:sp>
          <p:nvSpPr>
            <p:cNvPr id="32" name="Connector 31">
              <a:extLst>
                <a:ext uri="{FF2B5EF4-FFF2-40B4-BE49-F238E27FC236}">
                  <a16:creationId xmlns:a16="http://schemas.microsoft.com/office/drawing/2014/main" id="{497E4394-FAD3-0B69-69D8-C97815F008EC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081559-3D12-A8FB-52ED-859BAD7C13E1}"/>
                </a:ext>
              </a:extLst>
            </p:cNvPr>
            <p:cNvSpPr txBox="1"/>
            <p:nvPr/>
          </p:nvSpPr>
          <p:spPr>
            <a:xfrm>
              <a:off x="8622333" y="5753213"/>
              <a:ext cx="1206853" cy="658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2029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CFC6A5-000A-2A89-A835-656641339F03}"/>
              </a:ext>
            </a:extLst>
          </p:cNvPr>
          <p:cNvGrpSpPr/>
          <p:nvPr/>
        </p:nvGrpSpPr>
        <p:grpSpPr>
          <a:xfrm>
            <a:off x="7640319" y="1845532"/>
            <a:ext cx="590521" cy="590521"/>
            <a:chOff x="8484938" y="5332389"/>
            <a:chExt cx="1426420" cy="1426420"/>
          </a:xfrm>
        </p:grpSpPr>
        <p:sp>
          <p:nvSpPr>
            <p:cNvPr id="35" name="Connector 34">
              <a:extLst>
                <a:ext uri="{FF2B5EF4-FFF2-40B4-BE49-F238E27FC236}">
                  <a16:creationId xmlns:a16="http://schemas.microsoft.com/office/drawing/2014/main" id="{BD73FCFD-BB44-3B59-8F9A-97F9A15879A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81C98E-4B6E-BB87-EFD4-489575150769}"/>
                </a:ext>
              </a:extLst>
            </p:cNvPr>
            <p:cNvSpPr txBox="1"/>
            <p:nvPr/>
          </p:nvSpPr>
          <p:spPr>
            <a:xfrm>
              <a:off x="8638749" y="5753213"/>
              <a:ext cx="1174019" cy="631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2030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38" descr="A red and green dots&#10;&#10;AI-generated content may be incorrect.">
            <a:extLst>
              <a:ext uri="{FF2B5EF4-FFF2-40B4-BE49-F238E27FC236}">
                <a16:creationId xmlns:a16="http://schemas.microsoft.com/office/drawing/2014/main" id="{1C5CD1CE-D934-6188-8C20-F92A2188F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5" y="4358770"/>
            <a:ext cx="806071" cy="806071"/>
          </a:xfrm>
          <a:prstGeom prst="rect">
            <a:avLst/>
          </a:prstGeom>
        </p:spPr>
      </p:pic>
      <p:pic>
        <p:nvPicPr>
          <p:cNvPr id="40" name="Picture 39" descr="A close-up of a globe&#10;&#10;AI-generated content may be incorrect.">
            <a:extLst>
              <a:ext uri="{FF2B5EF4-FFF2-40B4-BE49-F238E27FC236}">
                <a16:creationId xmlns:a16="http://schemas.microsoft.com/office/drawing/2014/main" id="{A172E4E5-700A-446A-449D-70E91C8C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193" y="1043286"/>
            <a:ext cx="1856748" cy="914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1" name="Picture 40" descr="A blue flag with yellow stars in the center&#10;&#10;AI-generated content may be incorrect.">
            <a:extLst>
              <a:ext uri="{FF2B5EF4-FFF2-40B4-BE49-F238E27FC236}">
                <a16:creationId xmlns:a16="http://schemas.microsoft.com/office/drawing/2014/main" id="{15F27D62-DB0A-BFD2-B78A-A8DA4FF2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554" y="2852267"/>
            <a:ext cx="1315325" cy="87688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3" name="Picture 42" descr="A map of italy with borders&#10;&#10;AI-generated content may be incorrect.">
            <a:extLst>
              <a:ext uri="{FF2B5EF4-FFF2-40B4-BE49-F238E27FC236}">
                <a16:creationId xmlns:a16="http://schemas.microsoft.com/office/drawing/2014/main" id="{BB1A74E2-7CBC-E3FD-BECB-31095883C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989" y="1648640"/>
            <a:ext cx="1764899" cy="2046479"/>
          </a:xfrm>
          <a:prstGeom prst="rect">
            <a:avLst/>
          </a:prstGeom>
        </p:spPr>
      </p:pic>
      <p:pic>
        <p:nvPicPr>
          <p:cNvPr id="47" name="Picture 46" descr="A planet earth from space&#10;&#10;AI-generated content may be incorrect.">
            <a:extLst>
              <a:ext uri="{FF2B5EF4-FFF2-40B4-BE49-F238E27FC236}">
                <a16:creationId xmlns:a16="http://schemas.microsoft.com/office/drawing/2014/main" id="{7C176ACA-08BC-1405-8D01-49133D546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315" y="997459"/>
            <a:ext cx="1438594" cy="1438594"/>
          </a:xfrm>
          <a:prstGeom prst="rect">
            <a:avLst/>
          </a:prstGeom>
        </p:spPr>
      </p:pic>
      <p:pic>
        <p:nvPicPr>
          <p:cNvPr id="49" name="Picture 48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6464D0F4-E8DE-817E-2ABF-596CD3EF98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0964" y="5933112"/>
            <a:ext cx="2362878" cy="68738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ABE26668-CDF5-1CE1-D060-1FC69EB3F6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4" name="Picture 3" descr="A drone with a camera&#10;&#10;AI-generated content may be incorrect.">
            <a:extLst>
              <a:ext uri="{FF2B5EF4-FFF2-40B4-BE49-F238E27FC236}">
                <a16:creationId xmlns:a16="http://schemas.microsoft.com/office/drawing/2014/main" id="{3B383829-5C2E-0E5E-5662-273CC8697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9068" y="4438472"/>
            <a:ext cx="1584115" cy="8874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3A763FD-2D81-CC08-EF24-ED91B97C80F1}"/>
              </a:ext>
            </a:extLst>
          </p:cNvPr>
          <p:cNvGrpSpPr/>
          <p:nvPr/>
        </p:nvGrpSpPr>
        <p:grpSpPr>
          <a:xfrm>
            <a:off x="4581124" y="4669549"/>
            <a:ext cx="1901849" cy="990583"/>
            <a:chOff x="3911600" y="4533023"/>
            <a:chExt cx="1901849" cy="99058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E15FD96-A922-125C-B3BD-3FC7581FDF42}"/>
                </a:ext>
              </a:extLst>
            </p:cNvPr>
            <p:cNvSpPr/>
            <p:nvPr/>
          </p:nvSpPr>
          <p:spPr>
            <a:xfrm>
              <a:off x="3911600" y="4533023"/>
              <a:ext cx="1901849" cy="99058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49F425E-C26F-D4F0-F8EC-AA728B485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0216" y="4573539"/>
              <a:ext cx="1709469" cy="867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688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ABC5F-EEAC-4013-18DB-A5CFAA7C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D14290-9134-548C-58D9-752144889C4A}"/>
              </a:ext>
            </a:extLst>
          </p:cNvPr>
          <p:cNvSpPr txBox="1"/>
          <p:nvPr/>
        </p:nvSpPr>
        <p:spPr>
          <a:xfrm>
            <a:off x="2738650" y="200791"/>
            <a:ext cx="6714699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Team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D10546-5CDE-17E2-B71B-63D19AFD6E8E}"/>
              </a:ext>
            </a:extLst>
          </p:cNvPr>
          <p:cNvSpPr/>
          <p:nvPr/>
        </p:nvSpPr>
        <p:spPr>
          <a:xfrm>
            <a:off x="1125780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822F7-33C6-FCFD-B88B-8029826463B5}"/>
              </a:ext>
            </a:extLst>
          </p:cNvPr>
          <p:cNvSpPr txBox="1"/>
          <p:nvPr/>
        </p:nvSpPr>
        <p:spPr>
          <a:xfrm>
            <a:off x="1142203" y="3011504"/>
            <a:ext cx="183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ALESSIO PRATO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48DBC-3FAA-8C8E-DDB8-34C3BB27F512}"/>
              </a:ext>
            </a:extLst>
          </p:cNvPr>
          <p:cNvSpPr txBox="1"/>
          <p:nvPr/>
        </p:nvSpPr>
        <p:spPr>
          <a:xfrm>
            <a:off x="807379" y="3386458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UNIBO Motorsport Team Member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D922C2-0668-5723-84D3-0471F59F95F1}"/>
              </a:ext>
            </a:extLst>
          </p:cNvPr>
          <p:cNvSpPr/>
          <p:nvPr/>
        </p:nvSpPr>
        <p:spPr>
          <a:xfrm>
            <a:off x="5126871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26E7C-5686-FE9B-E50C-71D56C64FCCD}"/>
              </a:ext>
            </a:extLst>
          </p:cNvPr>
          <p:cNvSpPr txBox="1"/>
          <p:nvPr/>
        </p:nvSpPr>
        <p:spPr>
          <a:xfrm>
            <a:off x="4564583" y="3011504"/>
            <a:ext cx="299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ALESSANDRO MARCELLINI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0C25B-E253-82F3-10E4-1870F3A38909}"/>
              </a:ext>
            </a:extLst>
          </p:cNvPr>
          <p:cNvSpPr txBox="1"/>
          <p:nvPr/>
        </p:nvSpPr>
        <p:spPr>
          <a:xfrm>
            <a:off x="4614486" y="3386458"/>
            <a:ext cx="2913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B.Eng. student in Computer Engineering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UNIBO Motorsport Team Member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BE9ED7-6F8C-0404-759C-7D3742EA40B0}"/>
              </a:ext>
            </a:extLst>
          </p:cNvPr>
          <p:cNvSpPr/>
          <p:nvPr/>
        </p:nvSpPr>
        <p:spPr>
          <a:xfrm>
            <a:off x="9363028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772B21-F802-5A77-CFC1-DC0DC9A4009B}"/>
              </a:ext>
            </a:extLst>
          </p:cNvPr>
          <p:cNvSpPr txBox="1"/>
          <p:nvPr/>
        </p:nvSpPr>
        <p:spPr>
          <a:xfrm>
            <a:off x="9053461" y="3029028"/>
            <a:ext cx="249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ALESSIO GANZAROLLI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667AA6-B3A6-419A-36A2-AC98561A1132}"/>
              </a:ext>
            </a:extLst>
          </p:cNvPr>
          <p:cNvSpPr txBox="1"/>
          <p:nvPr/>
        </p:nvSpPr>
        <p:spPr>
          <a:xfrm>
            <a:off x="9053461" y="3400990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Full-Stack Web Developer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DE9A05F-74E1-892E-A844-D72B69A95E26}"/>
              </a:ext>
            </a:extLst>
          </p:cNvPr>
          <p:cNvSpPr/>
          <p:nvPr/>
        </p:nvSpPr>
        <p:spPr>
          <a:xfrm>
            <a:off x="2909801" y="392397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061A47-893D-0225-75CC-E558F77647CD}"/>
              </a:ext>
            </a:extLst>
          </p:cNvPr>
          <p:cNvSpPr txBox="1"/>
          <p:nvPr/>
        </p:nvSpPr>
        <p:spPr>
          <a:xfrm>
            <a:off x="2366202" y="5829517"/>
            <a:ext cx="295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NICOLA RICCI MACCARINI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26010B-9B37-E6A1-899B-C5CB0BAD5585}"/>
              </a:ext>
            </a:extLst>
          </p:cNvPr>
          <p:cNvSpPr txBox="1"/>
          <p:nvPr/>
        </p:nvSpPr>
        <p:spPr>
          <a:xfrm>
            <a:off x="2591401" y="6201521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AI/ML Enthusiast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BD26CF0-9352-FEAF-323C-C21015EC2FBC}"/>
              </a:ext>
            </a:extLst>
          </p:cNvPr>
          <p:cNvSpPr/>
          <p:nvPr/>
        </p:nvSpPr>
        <p:spPr>
          <a:xfrm>
            <a:off x="7225488" y="392397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8AF7A-0A99-BB6E-6096-926FB6D342AD}"/>
              </a:ext>
            </a:extLst>
          </p:cNvPr>
          <p:cNvSpPr txBox="1"/>
          <p:nvPr/>
        </p:nvSpPr>
        <p:spPr>
          <a:xfrm>
            <a:off x="7099180" y="5829517"/>
            <a:ext cx="212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LEONARDO PINNA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96FBCD-E801-5819-D109-69460F9F05A8}"/>
              </a:ext>
            </a:extLst>
          </p:cNvPr>
          <p:cNvSpPr txBox="1"/>
          <p:nvPr/>
        </p:nvSpPr>
        <p:spPr>
          <a:xfrm>
            <a:off x="6898739" y="6195544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YouTube Content Creator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</p:txBody>
      </p:sp>
      <p:pic>
        <p:nvPicPr>
          <p:cNvPr id="8" name="Picture 7" descr="A person wearing glasses&#10;&#10;AI-generated content may be incorrect.">
            <a:extLst>
              <a:ext uri="{FF2B5EF4-FFF2-40B4-BE49-F238E27FC236}">
                <a16:creationId xmlns:a16="http://schemas.microsoft.com/office/drawing/2014/main" id="{7D7E1B7E-FF48-6480-27C2-9F255EB7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511" y="1147063"/>
            <a:ext cx="1802878" cy="1802878"/>
          </a:xfrm>
          <a:prstGeom prst="rect">
            <a:avLst/>
          </a:prstGeom>
        </p:spPr>
      </p:pic>
      <p:pic>
        <p:nvPicPr>
          <p:cNvPr id="11" name="Picture 10" descr="A person with curly hair wearing a blue lanyard&#10;&#10;AI-generated content may be incorrect.">
            <a:extLst>
              <a:ext uri="{FF2B5EF4-FFF2-40B4-BE49-F238E27FC236}">
                <a16:creationId xmlns:a16="http://schemas.microsoft.com/office/drawing/2014/main" id="{B255791D-816C-513F-91CB-491FB07B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91" y="1136757"/>
            <a:ext cx="1806586" cy="1806586"/>
          </a:xfrm>
          <a:prstGeom prst="rect">
            <a:avLst/>
          </a:prstGeom>
        </p:spPr>
      </p:pic>
      <p:pic>
        <p:nvPicPr>
          <p:cNvPr id="13" name="Picture 12" descr="A person wearing glasses&#10;&#10;AI-generated content may be incorrect.">
            <a:extLst>
              <a:ext uri="{FF2B5EF4-FFF2-40B4-BE49-F238E27FC236}">
                <a16:creationId xmlns:a16="http://schemas.microsoft.com/office/drawing/2014/main" id="{27353928-2CA3-F6B9-53B3-8EB2C2BB3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418" y="3957250"/>
            <a:ext cx="1813251" cy="1813251"/>
          </a:xfrm>
          <a:prstGeom prst="rect">
            <a:avLst/>
          </a:prstGeom>
        </p:spPr>
      </p:pic>
      <p:pic>
        <p:nvPicPr>
          <p:cNvPr id="14" name="Picture 13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E578510F-AB36-F222-FAA9-4A309DFDC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19" name="Picture 18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AE270637-BE0A-93AC-B721-D906C11E5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332" y="4025257"/>
            <a:ext cx="1746728" cy="1746728"/>
          </a:xfrm>
          <a:prstGeom prst="rect">
            <a:avLst/>
          </a:prstGeom>
        </p:spPr>
      </p:pic>
      <p:pic>
        <p:nvPicPr>
          <p:cNvPr id="21" name="Picture 20" descr="A person with curly hair&#10;&#10;AI-generated content may be incorrect.">
            <a:extLst>
              <a:ext uri="{FF2B5EF4-FFF2-40B4-BE49-F238E27FC236}">
                <a16:creationId xmlns:a16="http://schemas.microsoft.com/office/drawing/2014/main" id="{BB509CAD-5363-05D7-E72B-0CDB31388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116" y="1147062"/>
            <a:ext cx="1802937" cy="18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ED7D4E-8E65-63CB-66FE-33083EA0E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305211-A848-F060-5532-177458BEF246}"/>
              </a:ext>
            </a:extLst>
          </p:cNvPr>
          <p:cNvSpPr txBox="1"/>
          <p:nvPr/>
        </p:nvSpPr>
        <p:spPr>
          <a:xfrm>
            <a:off x="1498113" y="3513666"/>
            <a:ext cx="9195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THANK YOU FOR YOUR ATTENTION!</a:t>
            </a:r>
          </a:p>
        </p:txBody>
      </p:sp>
      <p:pic>
        <p:nvPicPr>
          <p:cNvPr id="14" name="Picture 13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7851FE8F-A65F-774C-071E-ECB2F95A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00" y="1263089"/>
            <a:ext cx="1579799" cy="16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7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A8E9F-6484-8FF7-A824-396728B07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amedics helping a person on a motorcycle&#10;&#10;AI-generated content may be incorrect.">
            <a:extLst>
              <a:ext uri="{FF2B5EF4-FFF2-40B4-BE49-F238E27FC236}">
                <a16:creationId xmlns:a16="http://schemas.microsoft.com/office/drawing/2014/main" id="{CC3E0493-B49D-2B3D-5177-EDB3E050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89" y="1522666"/>
            <a:ext cx="4759614" cy="3169977"/>
          </a:xfrm>
          <a:prstGeom prst="rect">
            <a:avLst/>
          </a:prstGeom>
        </p:spPr>
      </p:pic>
      <p:pic>
        <p:nvPicPr>
          <p:cNvPr id="6" name="Picture 5" descr="A helicopter flying over a rocky mountain&#10;&#10;AI-generated content may be incorrect.">
            <a:extLst>
              <a:ext uri="{FF2B5EF4-FFF2-40B4-BE49-F238E27FC236}">
                <a16:creationId xmlns:a16="http://schemas.microsoft.com/office/drawing/2014/main" id="{B82657F4-471C-EB95-B915-6C9B7A466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374" y="1521890"/>
            <a:ext cx="4774782" cy="31707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9E8741-A72D-5F9B-2132-685CC1C2B8C8}"/>
              </a:ext>
            </a:extLst>
          </p:cNvPr>
          <p:cNvSpPr txBox="1"/>
          <p:nvPr/>
        </p:nvSpPr>
        <p:spPr>
          <a:xfrm>
            <a:off x="1380942" y="439483"/>
            <a:ext cx="10552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Goal: Reduce Response Time of Rescues and First 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3506B-7C28-0CBD-6EC0-6B5AA13C0EDD}"/>
              </a:ext>
            </a:extLst>
          </p:cNvPr>
          <p:cNvSpPr txBox="1"/>
          <p:nvPr/>
        </p:nvSpPr>
        <p:spPr>
          <a:xfrm>
            <a:off x="819807" y="5478145"/>
            <a:ext cx="10552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SAVE MORE LIVES</a:t>
            </a:r>
          </a:p>
        </p:txBody>
      </p:sp>
      <p:pic>
        <p:nvPicPr>
          <p:cNvPr id="7" name="Picture 6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8BB9656F-47AD-5515-77CA-8F6CF8830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3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E1DD90-216F-8D4A-0A06-A89EAAA90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365D3F-3C02-2E8F-F0E3-80169A20311B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2-in-1 Solution</a:t>
            </a:r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0F5DB38E-5ED2-D08A-29DB-EDA72709A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DF343-BA24-B230-0CFC-10673089346D}"/>
              </a:ext>
            </a:extLst>
          </p:cNvPr>
          <p:cNvSpPr txBox="1"/>
          <p:nvPr/>
        </p:nvSpPr>
        <p:spPr>
          <a:xfrm>
            <a:off x="1357269" y="5970889"/>
            <a:ext cx="147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MOBILE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26043-5184-A476-9954-1DEDE82FE9DB}"/>
              </a:ext>
            </a:extLst>
          </p:cNvPr>
          <p:cNvSpPr txBox="1"/>
          <p:nvPr/>
        </p:nvSpPr>
        <p:spPr>
          <a:xfrm>
            <a:off x="6839211" y="5970889"/>
            <a:ext cx="164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ADMIN PANEL</a:t>
            </a:r>
          </a:p>
        </p:txBody>
      </p:sp>
      <p:pic>
        <p:nvPicPr>
          <p:cNvPr id="16" name="Picture 15" descr="A map of a city&#10;&#10;AI-generated content may be incorrect.">
            <a:extLst>
              <a:ext uri="{FF2B5EF4-FFF2-40B4-BE49-F238E27FC236}">
                <a16:creationId xmlns:a16="http://schemas.microsoft.com/office/drawing/2014/main" id="{7382E657-4ED5-0679-8B49-336D906A5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898" y="1397000"/>
            <a:ext cx="7885779" cy="4369755"/>
          </a:xfrm>
          <a:prstGeom prst="rect">
            <a:avLst/>
          </a:prstGeom>
        </p:spPr>
      </p:pic>
      <p:sp>
        <p:nvSpPr>
          <p:cNvPr id="17" name="Plus 16">
            <a:extLst>
              <a:ext uri="{FF2B5EF4-FFF2-40B4-BE49-F238E27FC236}">
                <a16:creationId xmlns:a16="http://schemas.microsoft.com/office/drawing/2014/main" id="{9169DCB4-3001-0AB0-C412-E6325074FD39}"/>
              </a:ext>
            </a:extLst>
          </p:cNvPr>
          <p:cNvSpPr/>
          <p:nvPr/>
        </p:nvSpPr>
        <p:spPr>
          <a:xfrm>
            <a:off x="3240468" y="3255910"/>
            <a:ext cx="679598" cy="650265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WhatsApp Video 2025-05-18 at 12.56.21">
            <a:hlinkClick r:id="" action="ppaction://media"/>
            <a:extLst>
              <a:ext uri="{FF2B5EF4-FFF2-40B4-BE49-F238E27FC236}">
                <a16:creationId xmlns:a16="http://schemas.microsoft.com/office/drawing/2014/main" id="{63B6B489-CEC0-6713-0984-BBDF42FEFA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1042" y="1396446"/>
            <a:ext cx="2061206" cy="43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1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8F7CD-E042-00A5-891F-F46306BA1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E0133F-B255-17A3-2979-DBA8F3202A3B}"/>
              </a:ext>
            </a:extLst>
          </p:cNvPr>
          <p:cNvSpPr txBox="1"/>
          <p:nvPr/>
        </p:nvSpPr>
        <p:spPr>
          <a:xfrm>
            <a:off x="2151644" y="416635"/>
            <a:ext cx="8135355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World Trends: Aging Population and Climate Change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of the number of people in the age of the population&#10;&#10;AI-generated content may be incorrect.">
            <a:extLst>
              <a:ext uri="{FF2B5EF4-FFF2-40B4-BE49-F238E27FC236}">
                <a16:creationId xmlns:a16="http://schemas.microsoft.com/office/drawing/2014/main" id="{6C2E01E3-2AD9-943F-10C9-49FF4DE0F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9" y="1824992"/>
            <a:ext cx="5555918" cy="3186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143E08-C435-A3DA-B6A3-84AB543E8A29}"/>
              </a:ext>
            </a:extLst>
          </p:cNvPr>
          <p:cNvSpPr txBox="1"/>
          <p:nvPr/>
        </p:nvSpPr>
        <p:spPr>
          <a:xfrm>
            <a:off x="59267" y="5075425"/>
            <a:ext cx="581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AGING EUROPEAN POPULATION | +2.2 YEARS 2014-2024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126AE-0FB0-7AA5-F0B2-2757B7D2F305}"/>
              </a:ext>
            </a:extLst>
          </p:cNvPr>
          <p:cNvSpPr txBox="1"/>
          <p:nvPr/>
        </p:nvSpPr>
        <p:spPr>
          <a:xfrm>
            <a:off x="5926219" y="5191048"/>
            <a:ext cx="6102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CLIMATE-RELATED EVENTS GROWTH | ITALY 1981-2023</a:t>
            </a:r>
          </a:p>
        </p:txBody>
      </p:sp>
      <p:pic>
        <p:nvPicPr>
          <p:cNvPr id="2" name="Picture 1" descr="A chart with many different colored dots&#10;&#10;AI-generated content may be incorrect.">
            <a:extLst>
              <a:ext uri="{FF2B5EF4-FFF2-40B4-BE49-F238E27FC236}">
                <a16:creationId xmlns:a16="http://schemas.microsoft.com/office/drawing/2014/main" id="{53BABD82-42A1-EE15-E986-EEE93FAED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877" y="1717128"/>
            <a:ext cx="5959255" cy="3401959"/>
          </a:xfrm>
          <a:prstGeom prst="rect">
            <a:avLst/>
          </a:prstGeom>
        </p:spPr>
      </p:pic>
      <p:pic>
        <p:nvPicPr>
          <p:cNvPr id="4" name="Picture 3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3E76FCC1-54B0-F166-0B23-7F0DB5EF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9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4DC28-3964-E1D6-1E0E-81DE90CA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022DFD-D104-D80E-7123-0291E3017B21}"/>
              </a:ext>
            </a:extLst>
          </p:cNvPr>
          <p:cNvSpPr txBox="1"/>
          <p:nvPr/>
        </p:nvSpPr>
        <p:spPr>
          <a:xfrm>
            <a:off x="2151645" y="241479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Emergency Market Size: Opportunity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62D90-3546-7EF2-013A-F386E7B41501}"/>
              </a:ext>
            </a:extLst>
          </p:cNvPr>
          <p:cNvSpPr txBox="1"/>
          <p:nvPr/>
        </p:nvSpPr>
        <p:spPr>
          <a:xfrm>
            <a:off x="6358468" y="2579055"/>
            <a:ext cx="5715002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bg1"/>
                </a:solidFill>
              </a:rPr>
              <a:t>200+ Billion $ Market by 2034</a:t>
            </a: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bg1"/>
                </a:solidFill>
              </a:rPr>
              <a:t>+85% Market Growth in 10 Years</a:t>
            </a:r>
          </a:p>
        </p:txBody>
      </p:sp>
      <p:pic>
        <p:nvPicPr>
          <p:cNvPr id="3" name="Picture 2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F39DB0E0-5D04-C1F6-98CF-776B301E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4" y="1928071"/>
            <a:ext cx="5979728" cy="3363597"/>
          </a:xfrm>
          <a:prstGeom prst="rect">
            <a:avLst/>
          </a:prstGeom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6C8590A6-05F0-750E-64FB-7991B545A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8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3B8E9-0F09-9C2F-7F49-13A2158C9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DF0800-A241-BCE2-95D0-86C4DC035430}"/>
              </a:ext>
            </a:extLst>
          </p:cNvPr>
          <p:cNvSpPr txBox="1"/>
          <p:nvPr/>
        </p:nvSpPr>
        <p:spPr>
          <a:xfrm>
            <a:off x="1953075" y="275271"/>
            <a:ext cx="8750035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Existing Localization and Information Apps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6324867-027D-A4CA-6D79-35B97FCB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29" b="9798"/>
          <a:stretch>
            <a:fillRect/>
          </a:stretch>
        </p:blipFill>
        <p:spPr>
          <a:xfrm>
            <a:off x="1730790" y="1431541"/>
            <a:ext cx="2178279" cy="3798168"/>
          </a:xfrm>
          <a:prstGeom prst="rect">
            <a:avLst/>
          </a:prstGeom>
        </p:spPr>
      </p:pic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0BB1FFB2-D348-A330-B49D-A87DF96EED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56" b="9572"/>
          <a:stretch>
            <a:fillRect/>
          </a:stretch>
        </p:blipFill>
        <p:spPr>
          <a:xfrm>
            <a:off x="8282930" y="1431542"/>
            <a:ext cx="2204861" cy="3844518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87E87B38-5A93-659D-0D78-50E13D938F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089" b="9356"/>
          <a:stretch>
            <a:fillRect/>
          </a:stretch>
        </p:blipFill>
        <p:spPr>
          <a:xfrm>
            <a:off x="5006860" y="1431541"/>
            <a:ext cx="2178279" cy="3844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25338-209D-FDB3-BFD2-6A50D0942875}"/>
              </a:ext>
            </a:extLst>
          </p:cNvPr>
          <p:cNvSpPr txBox="1"/>
          <p:nvPr/>
        </p:nvSpPr>
        <p:spPr>
          <a:xfrm>
            <a:off x="2148117" y="5672288"/>
            <a:ext cx="789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MARKET SHARE OPPORTUNITY</a:t>
            </a:r>
          </a:p>
        </p:txBody>
      </p:sp>
      <p:pic>
        <p:nvPicPr>
          <p:cNvPr id="8" name="Picture 7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934ACA15-AE3C-BB7A-C716-CBA32300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28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8DFA5-74EE-9AA8-C5A1-1681A5C2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F0A1C6-FF53-57B3-F711-3F283E64A4A7}"/>
              </a:ext>
            </a:extLst>
          </p:cNvPr>
          <p:cNvSpPr txBox="1"/>
          <p:nvPr/>
        </p:nvSpPr>
        <p:spPr>
          <a:xfrm>
            <a:off x="1546884" y="321016"/>
            <a:ext cx="9392517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Existing Emergency and Satellite Services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black cell phone with a button&#10;&#10;AI-generated content may be incorrect.">
            <a:extLst>
              <a:ext uri="{FF2B5EF4-FFF2-40B4-BE49-F238E27FC236}">
                <a16:creationId xmlns:a16="http://schemas.microsoft.com/office/drawing/2014/main" id="{A6CD1981-9B3E-4356-B449-D49ED76E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452" y="1906959"/>
            <a:ext cx="2547600" cy="2371532"/>
          </a:xfrm>
          <a:prstGeom prst="rect">
            <a:avLst/>
          </a:prstGeom>
        </p:spPr>
      </p:pic>
      <p:pic>
        <p:nvPicPr>
          <p:cNvPr id="9" name="Picture 8" descr="A black square device with a red square button&#10;&#10;AI-generated content may be incorrect.">
            <a:extLst>
              <a:ext uri="{FF2B5EF4-FFF2-40B4-BE49-F238E27FC236}">
                <a16:creationId xmlns:a16="http://schemas.microsoft.com/office/drawing/2014/main" id="{D6E3F694-3D0A-A32F-AAF4-46987B500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74" y="1919643"/>
            <a:ext cx="2682953" cy="2346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5155D1-26E0-0F76-4443-24C81000D8A0}"/>
              </a:ext>
            </a:extLst>
          </p:cNvPr>
          <p:cNvSpPr txBox="1"/>
          <p:nvPr/>
        </p:nvSpPr>
        <p:spPr>
          <a:xfrm>
            <a:off x="600357" y="4382703"/>
            <a:ext cx="54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BEGHELLI “SALVALAVITA” POCKET &amp; PHONE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A8280-8422-1A8C-8C74-35F75E700191}"/>
              </a:ext>
            </a:extLst>
          </p:cNvPr>
          <p:cNvSpPr txBox="1"/>
          <p:nvPr/>
        </p:nvSpPr>
        <p:spPr>
          <a:xfrm>
            <a:off x="2148117" y="5583386"/>
            <a:ext cx="789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SYSTEM INTEGRATION OPPORTUNITIES</a:t>
            </a:r>
          </a:p>
        </p:txBody>
      </p:sp>
      <p:pic>
        <p:nvPicPr>
          <p:cNvPr id="15" name="Picture 14" descr="A red and black gps device&#10;&#10;AI-generated content may be incorrect.">
            <a:extLst>
              <a:ext uri="{FF2B5EF4-FFF2-40B4-BE49-F238E27FC236}">
                <a16:creationId xmlns:a16="http://schemas.microsoft.com/office/drawing/2014/main" id="{FE897AE3-50CB-0452-9E4F-A692C06DD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541" y="2000727"/>
            <a:ext cx="2214286" cy="22142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D58713-4363-7C5A-EEA9-E31C0F9884C2}"/>
              </a:ext>
            </a:extLst>
          </p:cNvPr>
          <p:cNvSpPr txBox="1"/>
          <p:nvPr/>
        </p:nvSpPr>
        <p:spPr>
          <a:xfrm>
            <a:off x="6935369" y="4374719"/>
            <a:ext cx="3966344" cy="37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GARMIN FORERUNNER &amp; INREACH</a:t>
            </a:r>
          </a:p>
        </p:txBody>
      </p:sp>
      <p:pic>
        <p:nvPicPr>
          <p:cNvPr id="23" name="Picture 22" descr="A blue watch with a round screen&#10;&#10;AI-generated content may be incorrect.">
            <a:extLst>
              <a:ext uri="{FF2B5EF4-FFF2-40B4-BE49-F238E27FC236}">
                <a16:creationId xmlns:a16="http://schemas.microsoft.com/office/drawing/2014/main" id="{2AB9B8CE-D864-D559-0BF1-6A8B41B91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527" y="1999446"/>
            <a:ext cx="2214286" cy="2214286"/>
          </a:xfrm>
          <a:prstGeom prst="rect">
            <a:avLst/>
          </a:prstGeom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E315DBAB-E989-AF65-534D-68AF285F9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7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6E456-DF2E-84A5-6D6B-D0219E08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B90518-3117-31C9-9882-E4F1EADA6BDF}"/>
              </a:ext>
            </a:extLst>
          </p:cNvPr>
          <p:cNvSpPr txBox="1"/>
          <p:nvPr/>
        </p:nvSpPr>
        <p:spPr>
          <a:xfrm>
            <a:off x="2151645" y="268411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Architecture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black and white brain with a square in the middle&#10;&#10;AI-generated content may be incorrect.">
            <a:extLst>
              <a:ext uri="{FF2B5EF4-FFF2-40B4-BE49-F238E27FC236}">
                <a16:creationId xmlns:a16="http://schemas.microsoft.com/office/drawing/2014/main" id="{F88D541C-534A-C2C4-3ECD-EE1024E5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53" y="2662339"/>
            <a:ext cx="1589141" cy="158914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A67C8E-025B-D4AD-EF2D-887941EE975D}"/>
              </a:ext>
            </a:extLst>
          </p:cNvPr>
          <p:cNvGrpSpPr/>
          <p:nvPr/>
        </p:nvGrpSpPr>
        <p:grpSpPr>
          <a:xfrm>
            <a:off x="2220500" y="3996786"/>
            <a:ext cx="1433240" cy="1441671"/>
            <a:chOff x="7957776" y="4180856"/>
            <a:chExt cx="1273286" cy="1280776"/>
          </a:xfrm>
        </p:grpSpPr>
        <p:pic>
          <p:nvPicPr>
            <p:cNvPr id="11" name="Picture 10" descr="A satellite with a yellow antenna&#10;&#10;AI-generated content may be incorrect.">
              <a:extLst>
                <a:ext uri="{FF2B5EF4-FFF2-40B4-BE49-F238E27FC236}">
                  <a16:creationId xmlns:a16="http://schemas.microsoft.com/office/drawing/2014/main" id="{F913D98C-9AA9-1128-D002-BC6DED5A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7776" y="4180856"/>
              <a:ext cx="1273286" cy="1280776"/>
            </a:xfrm>
            <a:prstGeom prst="rect">
              <a:avLst/>
            </a:prstGeom>
          </p:spPr>
        </p:pic>
        <p:pic>
          <p:nvPicPr>
            <p:cNvPr id="5" name="Picture 4" descr="A logo of a company&#10;&#10;AI-generated content may be incorrect.">
              <a:extLst>
                <a:ext uri="{FF2B5EF4-FFF2-40B4-BE49-F238E27FC236}">
                  <a16:creationId xmlns:a16="http://schemas.microsoft.com/office/drawing/2014/main" id="{2B794753-5A2D-25FB-1027-45D95D8E2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1365"/>
            <a:stretch>
              <a:fillRect/>
            </a:stretch>
          </p:blipFill>
          <p:spPr>
            <a:xfrm>
              <a:off x="8750630" y="5249532"/>
              <a:ext cx="480432" cy="212099"/>
            </a:xfrm>
            <a:prstGeom prst="rect">
              <a:avLst/>
            </a:prstGeom>
          </p:spPr>
        </p:pic>
      </p:grpSp>
      <p:pic>
        <p:nvPicPr>
          <p:cNvPr id="19" name="Picture 18" descr="A black and white circle with a pin in it&#10;&#10;AI-generated content may be incorrect.">
            <a:extLst>
              <a:ext uri="{FF2B5EF4-FFF2-40B4-BE49-F238E27FC236}">
                <a16:creationId xmlns:a16="http://schemas.microsoft.com/office/drawing/2014/main" id="{ED7B76A0-CC90-C192-317C-BE4BFCA09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788" y="1726588"/>
            <a:ext cx="1433241" cy="1433241"/>
          </a:xfrm>
          <a:prstGeom prst="rect">
            <a:avLst/>
          </a:prstGeom>
        </p:spPr>
      </p:pic>
      <p:pic>
        <p:nvPicPr>
          <p:cNvPr id="25" name="Picture 24" descr="A black and white logo&#10;&#10;AI-generated content may be incorrect.">
            <a:extLst>
              <a:ext uri="{FF2B5EF4-FFF2-40B4-BE49-F238E27FC236}">
                <a16:creationId xmlns:a16="http://schemas.microsoft.com/office/drawing/2014/main" id="{6F7DD1F5-8576-207B-1453-499333B6C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487" y="3941091"/>
            <a:ext cx="1500336" cy="1500336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B85CBBFE-9569-1EBE-0A58-677CACD5D7B0}"/>
              </a:ext>
            </a:extLst>
          </p:cNvPr>
          <p:cNvSpPr/>
          <p:nvPr/>
        </p:nvSpPr>
        <p:spPr>
          <a:xfrm rot="1323385">
            <a:off x="3896865" y="2622809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0B8ACA6-B1B8-C50A-1470-AFE98DDED4D0}"/>
              </a:ext>
            </a:extLst>
          </p:cNvPr>
          <p:cNvSpPr/>
          <p:nvPr/>
        </p:nvSpPr>
        <p:spPr>
          <a:xfrm rot="1323385">
            <a:off x="7052118" y="4059399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F666ADA-69A4-E27E-72B6-D1947F4A223E}"/>
              </a:ext>
            </a:extLst>
          </p:cNvPr>
          <p:cNvSpPr/>
          <p:nvPr/>
        </p:nvSpPr>
        <p:spPr>
          <a:xfrm rot="20389028">
            <a:off x="3895788" y="3970565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2B23A23-5C70-4E89-9BE7-D0E92E008EAC}"/>
              </a:ext>
            </a:extLst>
          </p:cNvPr>
          <p:cNvSpPr/>
          <p:nvPr/>
        </p:nvSpPr>
        <p:spPr>
          <a:xfrm rot="20389028">
            <a:off x="7053195" y="2622809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1058DAF2-A1CC-1519-FB5F-9F0F19452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8" name="Picture 7" descr="A black and white image of a person with a broken arm&#10;&#10;AI-generated content may be incorrect.">
            <a:extLst>
              <a:ext uri="{FF2B5EF4-FFF2-40B4-BE49-F238E27FC236}">
                <a16:creationId xmlns:a16="http://schemas.microsoft.com/office/drawing/2014/main" id="{DCD42531-65F8-309D-9EDF-7FC9BAE68C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888" y="1726588"/>
            <a:ext cx="1433241" cy="14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6E456-DF2E-84A5-6D6B-D0219E08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B90518-3117-31C9-9882-E4F1EADA6BDF}"/>
              </a:ext>
            </a:extLst>
          </p:cNvPr>
          <p:cNvSpPr txBox="1"/>
          <p:nvPr/>
        </p:nvSpPr>
        <p:spPr>
          <a:xfrm>
            <a:off x="2151645" y="268411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Data-Enhanced Path Finding Algorithm</a:t>
            </a:r>
          </a:p>
        </p:txBody>
      </p:sp>
      <p:pic>
        <p:nvPicPr>
          <p:cNvPr id="3" name="Picture 2" descr="A black and white brain with a square in the middle&#10;&#10;AI-generated content may be incorrect.">
            <a:extLst>
              <a:ext uri="{FF2B5EF4-FFF2-40B4-BE49-F238E27FC236}">
                <a16:creationId xmlns:a16="http://schemas.microsoft.com/office/drawing/2014/main" id="{F88D541C-534A-C2C4-3ECD-EE1024E5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619" y="2920317"/>
            <a:ext cx="1273285" cy="12732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A67C8E-025B-D4AD-EF2D-887941EE975D}"/>
              </a:ext>
            </a:extLst>
          </p:cNvPr>
          <p:cNvGrpSpPr/>
          <p:nvPr/>
        </p:nvGrpSpPr>
        <p:grpSpPr>
          <a:xfrm>
            <a:off x="2650318" y="3840359"/>
            <a:ext cx="1273286" cy="1280776"/>
            <a:chOff x="7957776" y="4180856"/>
            <a:chExt cx="1273286" cy="1280776"/>
          </a:xfrm>
        </p:grpSpPr>
        <p:pic>
          <p:nvPicPr>
            <p:cNvPr id="11" name="Picture 10" descr="A satellite with a yellow antenna&#10;&#10;AI-generated content may be incorrect.">
              <a:extLst>
                <a:ext uri="{FF2B5EF4-FFF2-40B4-BE49-F238E27FC236}">
                  <a16:creationId xmlns:a16="http://schemas.microsoft.com/office/drawing/2014/main" id="{F913D98C-9AA9-1128-D002-BC6DED5A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7776" y="4180856"/>
              <a:ext cx="1273286" cy="1280776"/>
            </a:xfrm>
            <a:prstGeom prst="rect">
              <a:avLst/>
            </a:prstGeom>
          </p:spPr>
        </p:pic>
        <p:pic>
          <p:nvPicPr>
            <p:cNvPr id="5" name="Picture 4" descr="A logo of a company&#10;&#10;AI-generated content may be incorrect.">
              <a:extLst>
                <a:ext uri="{FF2B5EF4-FFF2-40B4-BE49-F238E27FC236}">
                  <a16:creationId xmlns:a16="http://schemas.microsoft.com/office/drawing/2014/main" id="{2B794753-5A2D-25FB-1027-45D95D8E2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1365"/>
            <a:stretch>
              <a:fillRect/>
            </a:stretch>
          </p:blipFill>
          <p:spPr>
            <a:xfrm>
              <a:off x="8750630" y="5249532"/>
              <a:ext cx="480432" cy="212099"/>
            </a:xfrm>
            <a:prstGeom prst="rect">
              <a:avLst/>
            </a:prstGeom>
          </p:spPr>
        </p:pic>
      </p:grpSp>
      <p:pic>
        <p:nvPicPr>
          <p:cNvPr id="19" name="Picture 18" descr="A black and white circle with a pin in it&#10;&#10;AI-generated content may be incorrect.">
            <a:extLst>
              <a:ext uri="{FF2B5EF4-FFF2-40B4-BE49-F238E27FC236}">
                <a16:creationId xmlns:a16="http://schemas.microsoft.com/office/drawing/2014/main" id="{ED7B76A0-CC90-C192-317C-BE4BFCA09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574" y="1970423"/>
            <a:ext cx="1280775" cy="1280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42A2DC-5F3F-420B-AA46-E4EA43561938}"/>
              </a:ext>
            </a:extLst>
          </p:cNvPr>
          <p:cNvSpPr/>
          <p:nvPr/>
        </p:nvSpPr>
        <p:spPr>
          <a:xfrm>
            <a:off x="1642531" y="1113782"/>
            <a:ext cx="9258826" cy="53663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2780C541-CEAE-B5A2-FDCA-525102A59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C60F4A-50BE-461F-5B53-A56E2D6103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131" y="1205927"/>
            <a:ext cx="9093202" cy="520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2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1384</TotalTime>
  <Words>219</Words>
  <Application>Microsoft Macintosh PowerPoint</Application>
  <PresentationFormat>Widescreen</PresentationFormat>
  <Paragraphs>50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Pinna</dc:creator>
  <cp:lastModifiedBy>Leonardo Pinna</cp:lastModifiedBy>
  <cp:revision>24</cp:revision>
  <dcterms:created xsi:type="dcterms:W3CDTF">2025-05-17T13:25:24Z</dcterms:created>
  <dcterms:modified xsi:type="dcterms:W3CDTF">2025-05-19T16:14:41Z</dcterms:modified>
</cp:coreProperties>
</file>